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s/comment1.xml" ContentType="application/vnd.openxmlformats-officedocument.presentationml.comment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s/comment2.xml" ContentType="application/vnd.openxmlformats-officedocument.presentationml.comments+xml"/>
  <Override PartName="/ppt/slides/slide6.xml" ContentType="application/vnd.openxmlformats-officedocument.presentationml.slide+xml"/>
  <Override PartName="/ppt/comments/comment3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1"/>
    <p:sldId id="259" r:id="rId12"/>
    <p:sldId id="260" r:id="rId13"/>
    <p:sldId id="261" r:id="rId15"/>
    <p:sldId id="262" r:id="rId17"/>
    <p:sldId id="263" r:id="rId18"/>
    <p:sldId id="264" r:id="rId19"/>
    <p:sldId id="265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comments" Target="comments/comment1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comments" Target="comments/comment2.xml"/><Relationship Id="rId15" Type="http://schemas.openxmlformats.org/officeDocument/2006/relationships/slide" Target="slides/slide6.xml"/><Relationship Id="rId16" Type="http://schemas.openxmlformats.org/officeDocument/2006/relationships/comments" Target="comments/comment3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2-05-05T18:09:03.640" idx="1">
    <p:pos x="4932" y="6016"/>
    <p:text>is not really relevant to our topic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2-05-05T18:20:21.014" idx="3">
    <p:pos x="7605" y="3712"/>
    <p:text>I dont really like this title yet. Maybe you find the right words…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2" name="Autor:in und Datum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Autor:in und Datum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kte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0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15" name="Textebene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Zwei sich berührende Quallen vor dunkelblauem Hintergr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Zwei Quallen vor blauem Hintergr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:in und Datum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Autor:in und Datum</a:t>
            </a:r>
          </a:p>
        </p:txBody>
      </p:sp>
      <p:sp>
        <p:nvSpPr>
          <p:cNvPr id="23" name="Titel der Präsentatio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Folientitel</a:t>
            </a:r>
          </a:p>
        </p:txBody>
      </p:sp>
      <p:sp>
        <p:nvSpPr>
          <p:cNvPr id="61" name="Textebene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Folien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6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79" name="Folien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8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8" name="Agenda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Agenda-Untertitel</a:t>
            </a:r>
          </a:p>
        </p:txBody>
      </p:sp>
      <p:sp>
        <p:nvSpPr>
          <p:cNvPr id="89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omments" Target="../comments/commen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/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pc="-328" sz="1096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Project Proposal</a:t>
            </a:r>
          </a:p>
        </p:txBody>
      </p:sp>
      <p:sp>
        <p:nvSpPr>
          <p:cNvPr id="151" name="TRAs expression in Human Embryo Cells"/>
          <p:cNvSpPr txBox="1"/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TRAs expression in Human Embryo Cells</a:t>
            </a:r>
          </a:p>
        </p:txBody>
      </p:sp>
      <p:sp>
        <p:nvSpPr>
          <p:cNvPr id="152" name="Alina Aksianova, Letizia Holube, Nina Bank, Lydia Steiner"/>
          <p:cNvSpPr txBox="1"/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pPr/>
            <a:r>
              <a:t>Alina Aksianova,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529639" y="2377325"/>
            <a:ext cx="10215779" cy="341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PCA, heatmaps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Presentation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TRAs</a:t>
            </a:r>
          </a:p>
        </p:txBody>
      </p:sp>
      <p:sp>
        <p:nvSpPr>
          <p:cNvPr id="156" name="Tissue Restricted Antige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Central tolerance of the immune system = Negative Selection process</a:t>
            </a:r>
            <a:br/>
            <a:r>
              <a:rPr b="1" sz="2200"/>
              <a:t>(Kyewski &amp; Klein,2006)</a:t>
            </a:r>
          </a:p>
          <a:p>
            <a:pPr/>
            <a:r>
              <a:t>Developing T-Cells -&gt; exposed to TRAs in thymus -&gt; binding cells apoptosis</a:t>
            </a:r>
          </a:p>
          <a:p>
            <a:pPr/>
            <a:r>
              <a:t>Defect: Auto immune diseases, e.g. Diabetes Type I</a:t>
            </a:r>
            <a:br/>
            <a:r>
              <a:rPr b="1" sz="2200"/>
              <a:t>(Atkinson, Eisenbarth, Michels, 2014)</a:t>
            </a:r>
            <a:r>
              <a:t> </a:t>
            </a:r>
          </a:p>
          <a:p>
            <a:pPr/>
          </a:p>
          <a:p>
            <a:pPr/>
            <a:r>
              <a:t>Application: Tumor Marker, Immunotherapy</a:t>
            </a:r>
            <a:br/>
            <a:r>
              <a:rPr b="1" sz="2200"/>
              <a:t>(Hong, 2014)</a:t>
            </a:r>
            <a:r>
              <a:rPr b="1" sz="2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sz="2200"/>
              <a:t>(Mahmoud,2018)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RA-gene t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TRA-gene table</a:t>
            </a:r>
          </a:p>
        </p:txBody>
      </p:sp>
      <p:pic>
        <p:nvPicPr>
          <p:cNvPr id="160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4608" y="5977566"/>
            <a:ext cx="8030534" cy="7068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4493" y="5977566"/>
            <a:ext cx="7475795" cy="706894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2" name="tra.2014.human.5x.table"/>
          <p:cNvGraphicFramePr/>
          <p:nvPr/>
        </p:nvGraphicFramePr>
        <p:xfrm>
          <a:off x="2366816" y="2275970"/>
          <a:ext cx="20806161" cy="270344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237214"/>
                <a:gridCol w="2214386"/>
                <a:gridCol w="1598010"/>
                <a:gridCol w="1227663"/>
                <a:gridCol w="1340870"/>
                <a:gridCol w="1399742"/>
                <a:gridCol w="1008298"/>
                <a:gridCol w="1553956"/>
                <a:gridCol w="1506901"/>
                <a:gridCol w="3891631"/>
                <a:gridCol w="1671690"/>
              </a:tblGrid>
              <a:tr h="463143">
                <a:tc gridSpan="11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b="0" sz="1800"/>
                      </a:pPr>
                      <a:r>
                        <a: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tra.2014.human.5x.table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73541">
                <a:tc>
                  <a:txBody>
                    <a:bodyPr/>
                    <a:lstStyle/>
                    <a:p>
                      <a:pPr algn="l" defTabSz="457200">
                        <a:defRPr b="0"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ensembl.transcript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ensembl.gene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gene.symbol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entrezID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refseqID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unigeneID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chrom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startsite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tiss.number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tissues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max.tissue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</a:tr>
              <a:tr h="1174124">
                <a:tc>
                  <a:txBody>
                    <a:bodyPr/>
                    <a:lstStyle/>
                    <a:p>
                      <a:pPr algn="l" defTabSz="457200">
                        <a:defRPr b="0"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ENST00000004103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ENSG00000002933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TMEM176A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55365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Hs.647116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Hs.647116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150497491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PB-CD14+Monocytes/Liver/kidney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Liver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3" name="Dinkelacker, 2007…"/>
          <p:cNvSpPr txBox="1"/>
          <p:nvPr/>
        </p:nvSpPr>
        <p:spPr>
          <a:xfrm>
            <a:off x="10898365" y="12374095"/>
            <a:ext cx="2587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200"/>
            </a:pPr>
            <a:r>
              <a:t>Dinkelacker, 2007</a:t>
            </a:r>
          </a:p>
          <a:p>
            <a:pPr>
              <a:defRPr b="1" sz="2200"/>
            </a:pPr>
            <a:r>
              <a:t>Dinkelacker, 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66" name="What did we choose, why did we choose i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did we choose, why did we choose it</a:t>
            </a:r>
          </a:p>
        </p:txBody>
      </p:sp>
      <p:sp>
        <p:nvSpPr>
          <p:cNvPr id="167" name="Background Pap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 Paper</a:t>
            </a:r>
          </a:p>
          <a:p>
            <a:pPr/>
            <a:r>
              <a:t>Gene Expression in ? embryo development</a:t>
            </a:r>
          </a:p>
          <a:p>
            <a:pPr/>
            <a:r>
              <a:t>Intervals: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Microarrays</a:t>
            </a:r>
          </a:p>
        </p:txBody>
      </p:sp>
      <p:sp>
        <p:nvSpPr>
          <p:cNvPr id="170" name="Gene Chip that reads gene expression in form of R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Chip that reads gene expression in form of RNA</a:t>
            </a:r>
          </a:p>
          <a:p>
            <a:pPr/>
            <a:r>
              <a:t>RNA -&gt; cDNA -&gt; labelling -&gt; Hybridisation -&gt; Scanning -&gt; </a:t>
            </a:r>
            <a:r>
              <a:rPr b="1">
                <a:solidFill>
                  <a:schemeClr val="accent2"/>
                </a:solidFill>
              </a:rPr>
              <a:t>Data Acquisition</a:t>
            </a:r>
            <a:endParaRPr b="1">
              <a:solidFill>
                <a:schemeClr val="accent2"/>
              </a:solidFill>
            </a:endParaRPr>
          </a:p>
          <a:p>
            <a:pPr/>
            <a:r>
              <a:t>Labelling via biotin or Fluorescence</a:t>
            </a:r>
          </a:p>
          <a:p>
            <a:pPr/>
            <a:r>
              <a:t>Brand of chip:</a:t>
            </a:r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14145" y="7877924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/>
            </a:lvl1pPr>
          </a:lstStyle>
          <a:p>
            <a:pPr/>
            <a:r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452766" y="10346241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Early organ development in ? embryo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Methods</a:t>
            </a:r>
          </a:p>
        </p:txBody>
      </p:sp>
      <p:sp>
        <p:nvSpPr>
          <p:cNvPr id="178" name="RNA degradation plot for quality control…"/>
          <p:cNvSpPr txBox="1"/>
          <p:nvPr>
            <p:ph type="body" idx="1"/>
          </p:nvPr>
        </p:nvSpPr>
        <p:spPr>
          <a:xfrm>
            <a:off x="1270000" y="2422254"/>
            <a:ext cx="21844000" cy="10277746"/>
          </a:xfrm>
          <a:prstGeom prst="rect">
            <a:avLst/>
          </a:prstGeom>
        </p:spPr>
        <p:txBody>
          <a:bodyPr/>
          <a:lstStyle/>
          <a:p>
            <a:pPr/>
            <a:r>
              <a:t>RNA degradation plot for quality control</a:t>
            </a:r>
          </a:p>
          <a:p>
            <a:pPr/>
            <a:r>
              <a:t>VSNrma Normalisation</a:t>
            </a:r>
          </a:p>
          <a:p>
            <a:pPr/>
            <a:r>
              <a:t>Boxplot before and after normalisation </a:t>
            </a:r>
          </a:p>
          <a:p>
            <a:pPr/>
            <a:r>
              <a:t>If necessary Quantile normalisation </a:t>
            </a:r>
          </a:p>
          <a:p>
            <a:pPr/>
            <a:r>
              <a:t>Scatter plot to control chip quality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tit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Clean Data: Correctly assign gene names to Microarray data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Clean Data: Correctly assign gene names to Microarray dataset </a:t>
            </a:r>
          </a:p>
          <a:p>
            <a:pPr/>
            <a:r>
              <a:t>New table with genes of low variance removed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ipwise Quality Contr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Chipwise Quality Control</a:t>
            </a:r>
          </a:p>
        </p:txBody>
      </p:sp>
      <p:sp>
        <p:nvSpPr>
          <p:cNvPr id="185" name="Maybe, we can try this out for a few chips and include some examp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Maybe, we can try this out for a few chips and include some examples</a:t>
            </a:r>
          </a:p>
          <a:p>
            <a:pPr/>
            <a:r>
              <a:t>Single cell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